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5" r:id="rId17"/>
    <p:sldId id="276" r:id="rId18"/>
    <p:sldId id="277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3522" autoAdjust="0"/>
  </p:normalViewPr>
  <p:slideViewPr>
    <p:cSldViewPr snapToGrid="0">
      <p:cViewPr varScale="1">
        <p:scale>
          <a:sx n="81" d="100"/>
          <a:sy n="81" d="100"/>
        </p:scale>
        <p:origin x="2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36DF2-F92E-46D4-877F-E5C83F5862F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96115-7B83-4BB0-A439-7188AC5C6680}">
      <dgm:prSet/>
      <dgm:spPr/>
      <dgm:t>
        <a:bodyPr/>
        <a:lstStyle/>
        <a:p>
          <a:r>
            <a:rPr lang="de-DE"/>
            <a:t>Anything as a Service (XaaS): vernetzte Ressourcen als Servicekomponenten anbieten</a:t>
          </a:r>
          <a:endParaRPr lang="en-US"/>
        </a:p>
      </dgm:t>
    </dgm:pt>
    <dgm:pt modelId="{5494CDB2-BFDD-4E0A-9742-78E16C9E4654}" type="parTrans" cxnId="{BAC1BCC0-E281-4581-8BB0-C2060BE794AD}">
      <dgm:prSet/>
      <dgm:spPr/>
      <dgm:t>
        <a:bodyPr/>
        <a:lstStyle/>
        <a:p>
          <a:endParaRPr lang="en-US"/>
        </a:p>
      </dgm:t>
    </dgm:pt>
    <dgm:pt modelId="{5D00A80E-9884-49AB-9DEC-EAE8BDB67264}" type="sibTrans" cxnId="{BAC1BCC0-E281-4581-8BB0-C2060BE794AD}">
      <dgm:prSet/>
      <dgm:spPr/>
      <dgm:t>
        <a:bodyPr/>
        <a:lstStyle/>
        <a:p>
          <a:endParaRPr lang="en-US"/>
        </a:p>
      </dgm:t>
    </dgm:pt>
    <dgm:pt modelId="{A291B278-E0EF-4411-85B4-8F6C2398B1DC}">
      <dgm:prSet/>
      <dgm:spPr/>
      <dgm:t>
        <a:bodyPr/>
        <a:lstStyle/>
        <a:p>
          <a:r>
            <a:rPr lang="de-DE"/>
            <a:t>Cloud Computing: Betriebsmodell bestehend auf der Virtualisierung von IT-Infrastrukturkomponenten.</a:t>
          </a:r>
          <a:endParaRPr lang="en-US"/>
        </a:p>
      </dgm:t>
    </dgm:pt>
    <dgm:pt modelId="{0DB94D8A-28C9-49B4-931C-C4675D1B7D2C}" type="parTrans" cxnId="{F0991995-DBFD-4228-B967-6600827E00CE}">
      <dgm:prSet/>
      <dgm:spPr/>
      <dgm:t>
        <a:bodyPr/>
        <a:lstStyle/>
        <a:p>
          <a:endParaRPr lang="en-US"/>
        </a:p>
      </dgm:t>
    </dgm:pt>
    <dgm:pt modelId="{6E131AE3-71E3-4EC5-A023-FAB20777FB86}" type="sibTrans" cxnId="{F0991995-DBFD-4228-B967-6600827E00CE}">
      <dgm:prSet/>
      <dgm:spPr/>
      <dgm:t>
        <a:bodyPr/>
        <a:lstStyle/>
        <a:p>
          <a:endParaRPr lang="en-US"/>
        </a:p>
      </dgm:t>
    </dgm:pt>
    <dgm:pt modelId="{B2BE1B48-668D-4C30-8D1E-69198ABB9E4A}" type="pres">
      <dgm:prSet presAssocID="{09A36DF2-F92E-46D4-877F-E5C83F586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83D278-131F-4001-B163-7FD6EDF09EE9}" type="pres">
      <dgm:prSet presAssocID="{C7396115-7B83-4BB0-A439-7188AC5C6680}" presName="hierRoot1" presStyleCnt="0"/>
      <dgm:spPr/>
    </dgm:pt>
    <dgm:pt modelId="{154544F6-2792-411D-AA4D-4FF647012A91}" type="pres">
      <dgm:prSet presAssocID="{C7396115-7B83-4BB0-A439-7188AC5C6680}" presName="composite" presStyleCnt="0"/>
      <dgm:spPr/>
    </dgm:pt>
    <dgm:pt modelId="{C01583FE-DE20-4C4E-A476-0AA177A91061}" type="pres">
      <dgm:prSet presAssocID="{C7396115-7B83-4BB0-A439-7188AC5C6680}" presName="background" presStyleLbl="node0" presStyleIdx="0" presStyleCnt="2"/>
      <dgm:spPr/>
    </dgm:pt>
    <dgm:pt modelId="{75661EEC-5F08-49B1-AD10-A9F0CF433645}" type="pres">
      <dgm:prSet presAssocID="{C7396115-7B83-4BB0-A439-7188AC5C6680}" presName="text" presStyleLbl="fgAcc0" presStyleIdx="0" presStyleCnt="2">
        <dgm:presLayoutVars>
          <dgm:chPref val="3"/>
        </dgm:presLayoutVars>
      </dgm:prSet>
      <dgm:spPr/>
    </dgm:pt>
    <dgm:pt modelId="{50587493-D8FF-4613-BA46-70BBA6687177}" type="pres">
      <dgm:prSet presAssocID="{C7396115-7B83-4BB0-A439-7188AC5C6680}" presName="hierChild2" presStyleCnt="0"/>
      <dgm:spPr/>
    </dgm:pt>
    <dgm:pt modelId="{9F725E78-51D1-400B-9C61-B0D4443BC680}" type="pres">
      <dgm:prSet presAssocID="{A291B278-E0EF-4411-85B4-8F6C2398B1DC}" presName="hierRoot1" presStyleCnt="0"/>
      <dgm:spPr/>
    </dgm:pt>
    <dgm:pt modelId="{692B9B04-A441-4075-A8F5-0E6A5270B806}" type="pres">
      <dgm:prSet presAssocID="{A291B278-E0EF-4411-85B4-8F6C2398B1DC}" presName="composite" presStyleCnt="0"/>
      <dgm:spPr/>
    </dgm:pt>
    <dgm:pt modelId="{F9B15066-9638-4CC2-AD67-CC278E92C60C}" type="pres">
      <dgm:prSet presAssocID="{A291B278-E0EF-4411-85B4-8F6C2398B1DC}" presName="background" presStyleLbl="node0" presStyleIdx="1" presStyleCnt="2"/>
      <dgm:spPr/>
    </dgm:pt>
    <dgm:pt modelId="{638F9678-B89D-472F-A3F0-B0D77C215A66}" type="pres">
      <dgm:prSet presAssocID="{A291B278-E0EF-4411-85B4-8F6C2398B1DC}" presName="text" presStyleLbl="fgAcc0" presStyleIdx="1" presStyleCnt="2">
        <dgm:presLayoutVars>
          <dgm:chPref val="3"/>
        </dgm:presLayoutVars>
      </dgm:prSet>
      <dgm:spPr/>
    </dgm:pt>
    <dgm:pt modelId="{BD88B2C8-1D72-4655-ABD8-068386AE6ABC}" type="pres">
      <dgm:prSet presAssocID="{A291B278-E0EF-4411-85B4-8F6C2398B1DC}" presName="hierChild2" presStyleCnt="0"/>
      <dgm:spPr/>
    </dgm:pt>
  </dgm:ptLst>
  <dgm:cxnLst>
    <dgm:cxn modelId="{325D483F-8EC8-485B-BCCA-C1579000B9BB}" type="presOf" srcId="{C7396115-7B83-4BB0-A439-7188AC5C6680}" destId="{75661EEC-5F08-49B1-AD10-A9F0CF433645}" srcOrd="0" destOrd="0" presId="urn:microsoft.com/office/officeart/2005/8/layout/hierarchy1"/>
    <dgm:cxn modelId="{2618EC42-10D2-4ECD-9374-994266968070}" type="presOf" srcId="{A291B278-E0EF-4411-85B4-8F6C2398B1DC}" destId="{638F9678-B89D-472F-A3F0-B0D77C215A66}" srcOrd="0" destOrd="0" presId="urn:microsoft.com/office/officeart/2005/8/layout/hierarchy1"/>
    <dgm:cxn modelId="{55FADF92-F673-46C8-8D10-525B10E17825}" type="presOf" srcId="{09A36DF2-F92E-46D4-877F-E5C83F5862F2}" destId="{B2BE1B48-668D-4C30-8D1E-69198ABB9E4A}" srcOrd="0" destOrd="0" presId="urn:microsoft.com/office/officeart/2005/8/layout/hierarchy1"/>
    <dgm:cxn modelId="{F0991995-DBFD-4228-B967-6600827E00CE}" srcId="{09A36DF2-F92E-46D4-877F-E5C83F5862F2}" destId="{A291B278-E0EF-4411-85B4-8F6C2398B1DC}" srcOrd="1" destOrd="0" parTransId="{0DB94D8A-28C9-49B4-931C-C4675D1B7D2C}" sibTransId="{6E131AE3-71E3-4EC5-A023-FAB20777FB86}"/>
    <dgm:cxn modelId="{BAC1BCC0-E281-4581-8BB0-C2060BE794AD}" srcId="{09A36DF2-F92E-46D4-877F-E5C83F5862F2}" destId="{C7396115-7B83-4BB0-A439-7188AC5C6680}" srcOrd="0" destOrd="0" parTransId="{5494CDB2-BFDD-4E0A-9742-78E16C9E4654}" sibTransId="{5D00A80E-9884-49AB-9DEC-EAE8BDB67264}"/>
    <dgm:cxn modelId="{A8123711-CBD1-4017-8CFC-6148976E8495}" type="presParOf" srcId="{B2BE1B48-668D-4C30-8D1E-69198ABB9E4A}" destId="{4483D278-131F-4001-B163-7FD6EDF09EE9}" srcOrd="0" destOrd="0" presId="urn:microsoft.com/office/officeart/2005/8/layout/hierarchy1"/>
    <dgm:cxn modelId="{49C5CC0D-E148-4BA3-BC8C-73F03AA1A48C}" type="presParOf" srcId="{4483D278-131F-4001-B163-7FD6EDF09EE9}" destId="{154544F6-2792-411D-AA4D-4FF647012A91}" srcOrd="0" destOrd="0" presId="urn:microsoft.com/office/officeart/2005/8/layout/hierarchy1"/>
    <dgm:cxn modelId="{006553D6-0E80-46BA-B981-54241697E487}" type="presParOf" srcId="{154544F6-2792-411D-AA4D-4FF647012A91}" destId="{C01583FE-DE20-4C4E-A476-0AA177A91061}" srcOrd="0" destOrd="0" presId="urn:microsoft.com/office/officeart/2005/8/layout/hierarchy1"/>
    <dgm:cxn modelId="{2D269ECA-7834-4C5E-AEA6-B8D57D738126}" type="presParOf" srcId="{154544F6-2792-411D-AA4D-4FF647012A91}" destId="{75661EEC-5F08-49B1-AD10-A9F0CF433645}" srcOrd="1" destOrd="0" presId="urn:microsoft.com/office/officeart/2005/8/layout/hierarchy1"/>
    <dgm:cxn modelId="{A0F87D2C-062F-4381-8026-4CE7C566D611}" type="presParOf" srcId="{4483D278-131F-4001-B163-7FD6EDF09EE9}" destId="{50587493-D8FF-4613-BA46-70BBA6687177}" srcOrd="1" destOrd="0" presId="urn:microsoft.com/office/officeart/2005/8/layout/hierarchy1"/>
    <dgm:cxn modelId="{BC6DA587-3541-4761-967D-592C0A64A087}" type="presParOf" srcId="{B2BE1B48-668D-4C30-8D1E-69198ABB9E4A}" destId="{9F725E78-51D1-400B-9C61-B0D4443BC680}" srcOrd="1" destOrd="0" presId="urn:microsoft.com/office/officeart/2005/8/layout/hierarchy1"/>
    <dgm:cxn modelId="{ABAE212D-6A92-47DA-933A-F83DBBC7D2AA}" type="presParOf" srcId="{9F725E78-51D1-400B-9C61-B0D4443BC680}" destId="{692B9B04-A441-4075-A8F5-0E6A5270B806}" srcOrd="0" destOrd="0" presId="urn:microsoft.com/office/officeart/2005/8/layout/hierarchy1"/>
    <dgm:cxn modelId="{CF843CC8-DF39-4790-9733-AA6F3B2B1F28}" type="presParOf" srcId="{692B9B04-A441-4075-A8F5-0E6A5270B806}" destId="{F9B15066-9638-4CC2-AD67-CC278E92C60C}" srcOrd="0" destOrd="0" presId="urn:microsoft.com/office/officeart/2005/8/layout/hierarchy1"/>
    <dgm:cxn modelId="{24E8475F-4A3A-4B3A-9707-EDD8594E9ABD}" type="presParOf" srcId="{692B9B04-A441-4075-A8F5-0E6A5270B806}" destId="{638F9678-B89D-472F-A3F0-B0D77C215A66}" srcOrd="1" destOrd="0" presId="urn:microsoft.com/office/officeart/2005/8/layout/hierarchy1"/>
    <dgm:cxn modelId="{ED758BE7-C329-41AA-8EC0-FB2100B4819A}" type="presParOf" srcId="{9F725E78-51D1-400B-9C61-B0D4443BC680}" destId="{BD88B2C8-1D72-4655-ABD8-068386AE6A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583FE-DE20-4C4E-A476-0AA177A91061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61EEC-5F08-49B1-AD10-A9F0CF433645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Anything as a Service (XaaS): vernetzte Ressourcen als Servicekomponenten anbieten</a:t>
          </a:r>
          <a:endParaRPr lang="en-US" sz="2900" kern="1200"/>
        </a:p>
      </dsp:txBody>
      <dsp:txXfrm>
        <a:off x="585701" y="1066737"/>
        <a:ext cx="4337991" cy="2693452"/>
      </dsp:txXfrm>
    </dsp:sp>
    <dsp:sp modelId="{F9B15066-9638-4CC2-AD67-CC278E92C60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F9678-B89D-472F-A3F0-B0D77C215A66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Cloud Computing: Betriebsmodell bestehend auf der Virtualisierung von IT-Infrastrukturkomponenten.</a:t>
          </a:r>
          <a:endParaRPr lang="en-US" sz="2900" kern="120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24.06.2022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24.06.2022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24.06.2022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.statista.com/statistik/daten/studie/119820/weltweite-investitionen-in-blockchain-technologien-und-kryptowaehrunge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Xaas</a:t>
            </a:r>
            <a:r>
              <a:rPr lang="de-DE" sz="2400" b="1" dirty="0">
                <a:solidFill>
                  <a:schemeClr val="bg1"/>
                </a:solidFill>
              </a:rPr>
              <a:t> – </a:t>
            </a:r>
            <a:r>
              <a:rPr lang="de-DE" sz="2400" b="1" dirty="0" err="1">
                <a:solidFill>
                  <a:schemeClr val="bg1"/>
                </a:solidFill>
              </a:rPr>
              <a:t>Anything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a Service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~Forschungsfrage~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63BCA63-09E4-0E28-4E9D-485B72007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2" y="1825625"/>
            <a:ext cx="7737216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Arslanian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, Henri.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The Book of Crypto: The Complete Guide to Understanding Bitcoin, Cryptocurrencies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and Digital Assets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Springer eBook Collection.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Publishing und Imprint Palgrave Macmillan,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Clement, J.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Cloud gaming market value worldwide from 2019 to 2024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https://www.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statista.com/statistics/932758/cloud- gaming- market- world/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(</a:t>
            </a: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Gabriele D’Angelo, Stefano Ferretti und Moreno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Marzolla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Cloud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for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 Gaming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eBook Collection. Cham: Springer International Publishing Switzerland, 2015.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Kords, Martin.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Weltweite Lieferung von Halbleiterprodukten (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integrated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circuit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)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fur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 die Automobilindustrie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von 2011 bis 2021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daten/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studie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/1288183/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umfrage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halbleiterlieferungen-fuer-kraftfahrzeuge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, Marco u. a. “Performance prediction of deep learning applications training in GPU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as a service systems”. In: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Cluster Computing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25.2 (2022), S. 1279–1302.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Laulajainen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, J., T.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Sutinen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und S.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Jarvinen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“Experiments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with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QoS-Aware Gaming-on-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Demand Service”. In: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20th International Conference on Advanced Information Networking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and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Applications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 - Volume 1 (AINA’06)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Bd. 1. 2006, S. 805–810.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Loop, Charles und Jim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“Real-time GPU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rendering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piecewise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algebraic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surfaces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”.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In: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ACM SIGGRAPH 2006 Papers on - SIGGRAPH ’06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Hrsg. von John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Finnegan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 und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Julie Dorsey. New York, New York, USA: ACM Press, 2006, S. 664.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McClean, Bill.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The 2022 McClean Report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https://www.icinsights.com/news/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bulletins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/The-Real-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Reason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-Behind-The-Automotive-Industry-IC-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ShortageA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StepFunction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-Surge-In-Demand/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(besucht am 02.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Ojala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Arto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Pasi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Tyrvainen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. “Developing Cloud Business Models: A Case Study 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Cloud Gaming”. In: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IEEE Software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28.4 (2011), S. 42–47.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Rimol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, Meghan. 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Gartner Says Global Chip Shortage Expected to Persist Until Second Quarter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of 2022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https://www.gartner.com/en/newsroom/press-releases/2021-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05- 12- </a:t>
            </a:r>
            <a:r>
              <a:rPr lang="en-US" sz="1050" b="0" i="0" u="none" strike="noStrike" baseline="0" dirty="0" err="1">
                <a:solidFill>
                  <a:srgbClr val="0000FF"/>
                </a:solidFill>
                <a:latin typeface="F65"/>
              </a:rPr>
              <a:t>gartner</a:t>
            </a:r>
            <a:r>
              <a:rPr lang="en-US" sz="1050" b="0" i="0" u="none" strike="noStrike" baseline="0" dirty="0">
                <a:solidFill>
                  <a:srgbClr val="0000FF"/>
                </a:solidFill>
                <a:latin typeface="F65"/>
              </a:rPr>
              <a:t>- says- global- chip- shortage- expected- to- persist- until-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second-quarter-of-2022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, Google.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Bandbreite, Datennutzung und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Streamingqualitat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https://support.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google.com/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stadia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</a:t>
            </a:r>
            <a:r>
              <a:rPr lang="de-DE" sz="1050" b="0" i="0" u="none" strike="noStrike" baseline="0" dirty="0" err="1">
                <a:solidFill>
                  <a:srgbClr val="0000FF"/>
                </a:solidFill>
                <a:latin typeface="F65"/>
              </a:rPr>
              <a:t>answer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/9607891?hl=de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Statista-Research-Department. 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Volumen der weltweiten Investitionen in Blockchain-Technologien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und </a:t>
            </a:r>
            <a:r>
              <a:rPr lang="de-DE" sz="1050" b="0" i="0" u="none" strike="noStrike" baseline="0" dirty="0" err="1">
                <a:solidFill>
                  <a:srgbClr val="000000"/>
                </a:solidFill>
                <a:latin typeface="NimbusSanL-ReguItal"/>
              </a:rPr>
              <a:t>Kryptowahrungen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Ital"/>
              </a:rPr>
              <a:t> von 2018 bis 2021</a:t>
            </a:r>
            <a:r>
              <a:rPr lang="de-DE" sz="105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  <a:hlinkClick r:id="rId2"/>
              </a:rPr>
              <a:t>https://de.statista.com/statistik/daten/studie/119820/weltweite-investitionen-in-blockchain-technologien-und-kryptowaehrungen/</a:t>
            </a:r>
            <a: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  <a:t> </a:t>
            </a:r>
            <a:br>
              <a:rPr lang="de-DE" sz="1050" b="0" i="0" u="none" strike="noStrike" baseline="0" dirty="0">
                <a:solidFill>
                  <a:srgbClr val="0000FF"/>
                </a:solidFill>
                <a:latin typeface="F65"/>
              </a:rPr>
            </a:br>
            <a:r>
              <a:rPr lang="de-DE" sz="1050" b="0" i="0" u="none" strike="noStrike" baseline="0" dirty="0">
                <a:latin typeface="F65"/>
              </a:rPr>
              <a:t>(besucht am 06.06.2022)</a:t>
            </a:r>
            <a:endParaRPr lang="de-DE" sz="105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25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Suznjevic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, Mirko, Ivan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Slivar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und Lea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Skorin-Kapov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. “Analysis and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QoE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evaluation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cloud</a:t>
            </a:r>
            <a:endParaRPr lang="de-DE" sz="18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gaming service adaptation under different network conditions: The case of NVIDIA Ge-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Force NOW”. In: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2016 Eighth International Conference on Quality of Multimedia Experience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(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QoMEX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)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. 2016, S. 1–6.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Telekom. 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5G Cloud Gaming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de-DE" sz="1800" b="0" i="0" u="none" strike="noStrike" baseline="0" dirty="0">
                <a:solidFill>
                  <a:srgbClr val="0000FF"/>
                </a:solidFill>
                <a:latin typeface="F65"/>
              </a:rPr>
              <a:t>https://www.telekom.de/unterwegs/was- ist-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>
                <a:solidFill>
                  <a:srgbClr val="0000FF"/>
                </a:solidFill>
                <a:latin typeface="F65"/>
              </a:rPr>
              <a:t>5g/5g-cloud-gaming 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, Jeffrey,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Nir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und Joanna F.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. “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Scarcity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and Global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Insecurity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: The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Semiconductor Shortage”. In: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IT Professional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23.5 (2021), S. 78–82.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Wang,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Zhenning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u. a. “Quality of Service Support for Fine-Grained Sharing on GPUs”. In: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Proceedings of the 44th Annual International Symposium on Computer Architecture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 New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York, NY, USA: ACM, 2017, S. 269–281.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Wei Cai, Min Chen und Victor C.M. Leung. “Toward Gaming as a Service”. In: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IEEE Internet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Computing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18.3 (2014), S. 12–18.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Zadtootaghaj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, Saman.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Quality of Experience Modeling for Cloud Gaming Services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eBook Collection. Cham: Springer Nature </a:t>
            </a:r>
            <a:r>
              <a:rPr lang="de-DE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Switzerland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NimbusSanL-Regu"/>
              </a:rPr>
              <a:t> AG, 2022.</a:t>
            </a:r>
            <a:endParaRPr lang="de-DE" sz="11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Christian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233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C50A-D170-D96E-3902-C66A781E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 Dank für Eure Aufmerksamkeit.</a:t>
            </a:r>
            <a:b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 freuen uns auf Eure Fragen.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49F7B5-7F5C-F890-63F5-BA719BFC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Christian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4C99BA-574A-6403-2DE2-F376B264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30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 – Cloud Computing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A318E3DF-FA52-3093-3990-54A834152C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1699</Words>
  <Application>Microsoft Office PowerPoint</Application>
  <PresentationFormat>Breitbild</PresentationFormat>
  <Paragraphs>193</Paragraphs>
  <Slides>21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F65</vt:lpstr>
      <vt:lpstr>NimbusSanL-Regu</vt:lpstr>
      <vt:lpstr>NimbusSanL-ReguItal</vt:lpstr>
      <vt:lpstr>Office</vt:lpstr>
      <vt:lpstr>Subversion</vt:lpstr>
      <vt:lpstr>Einleitung</vt:lpstr>
      <vt:lpstr>Anything as a Service 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  <vt:lpstr>Quellenverzeichnis</vt:lpstr>
      <vt:lpstr>Quellenverzeichnis</vt:lpstr>
      <vt:lpstr>Vielen Dank für Eure Aufmerksamkeit. Wir freuen uns auf Eure Fragen.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Andreas Würzer</cp:lastModifiedBy>
  <cp:revision>10</cp:revision>
  <dcterms:created xsi:type="dcterms:W3CDTF">2022-06-07T16:29:11Z</dcterms:created>
  <dcterms:modified xsi:type="dcterms:W3CDTF">2022-06-24T11:47:59Z</dcterms:modified>
</cp:coreProperties>
</file>